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55"/>
  </p:notesMasterIdLst>
  <p:sldIdLst>
    <p:sldId id="2950" r:id="rId5"/>
    <p:sldId id="2957" r:id="rId6"/>
    <p:sldId id="2952" r:id="rId7"/>
    <p:sldId id="524" r:id="rId8"/>
    <p:sldId id="2854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2938" r:id="rId17"/>
    <p:sldId id="618" r:id="rId18"/>
    <p:sldId id="548" r:id="rId19"/>
    <p:sldId id="661" r:id="rId20"/>
    <p:sldId id="531" r:id="rId21"/>
    <p:sldId id="532" r:id="rId22"/>
    <p:sldId id="546" r:id="rId23"/>
    <p:sldId id="2965" r:id="rId24"/>
    <p:sldId id="2966" r:id="rId25"/>
    <p:sldId id="2946" r:id="rId26"/>
    <p:sldId id="582" r:id="rId27"/>
    <p:sldId id="2947" r:id="rId28"/>
    <p:sldId id="2948" r:id="rId29"/>
    <p:sldId id="2930" r:id="rId30"/>
    <p:sldId id="2933" r:id="rId31"/>
    <p:sldId id="670" r:id="rId32"/>
    <p:sldId id="2934" r:id="rId33"/>
    <p:sldId id="2955" r:id="rId34"/>
    <p:sldId id="2959" r:id="rId35"/>
    <p:sldId id="2960" r:id="rId36"/>
    <p:sldId id="508" r:id="rId37"/>
    <p:sldId id="2932" r:id="rId38"/>
    <p:sldId id="2936" r:id="rId39"/>
    <p:sldId id="2961" r:id="rId40"/>
    <p:sldId id="2962" r:id="rId41"/>
    <p:sldId id="2963" r:id="rId42"/>
    <p:sldId id="2964" r:id="rId43"/>
    <p:sldId id="2935" r:id="rId44"/>
    <p:sldId id="2945" r:id="rId45"/>
    <p:sldId id="372" r:id="rId46"/>
    <p:sldId id="2931" r:id="rId47"/>
    <p:sldId id="2939" r:id="rId48"/>
    <p:sldId id="2898" r:id="rId49"/>
    <p:sldId id="2953" r:id="rId50"/>
    <p:sldId id="2954" r:id="rId51"/>
    <p:sldId id="2956" r:id="rId52"/>
    <p:sldId id="2958" r:id="rId53"/>
    <p:sldId id="2949" r:id="rId54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Lucida Console" panose="020B0609040504020204" pitchFamily="49" charset="0"/>
      <p:regular r:id="rId60"/>
    </p:embeddedFont>
    <p:embeddedFont>
      <p:font typeface="Trebuchet MS Bold" panose="020B0703020202020204" pitchFamily="34" charset="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97" d="100"/>
          <a:sy n="97" d="100"/>
        </p:scale>
        <p:origin x="82" y="17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12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online-talks/from-zero-to-hero-with-kafka-connec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xx.be/talk/?id=5236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https://www.confluent.io/online-talks/from-zero-to-hero-with-kafka-connect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5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https://devoxx.be/talk/?id=52363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14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hyperlink" Target="http://etc.ch/QmfH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microsoft.com/office/2017/06/relationships/model3d" Target="../media/model3d1.glb"/><Relationship Id="rId10" Type="http://schemas.microsoft.com/office/2017/06/relationships/model3d" Target="../media/model3d3.glb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confluent.io/online-talks/from-zero-to-hero-with-kafka-connect" TargetMode="Externa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 – Part Three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Three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- 22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Welcome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16" y="95022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6426546" y="433499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511" y="4315000"/>
            <a:ext cx="2092035" cy="4669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L">
                <a:extLst>
                  <a:ext uri="{FF2B5EF4-FFF2-40B4-BE49-F238E27FC236}">
                    <a16:creationId xmlns:a16="http://schemas.microsoft.com/office/drawing/2014/main" id="{6219CA32-05ED-47E4-81EB-114C092B11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628896"/>
                  </p:ext>
                </p:extLst>
              </p:nvPr>
            </p:nvGraphicFramePr>
            <p:xfrm>
              <a:off x="4572000" y="1836967"/>
              <a:ext cx="1206493" cy="20164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06493" cy="2016445"/>
                    </a:xfrm>
                    <a:prstGeom prst="rect">
                      <a:avLst/>
                    </a:prstGeom>
                  </am3d:spPr>
                  <am3d:camera>
                    <am3d:pos x="0" y="0" z="58758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9104" d="1000000"/>
                    <am3d:preTrans dx="-312147" dy="-1799999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99642" ay="2575926" az="2043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20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L">
                <a:extLst>
                  <a:ext uri="{FF2B5EF4-FFF2-40B4-BE49-F238E27FC236}">
                    <a16:creationId xmlns:a16="http://schemas.microsoft.com/office/drawing/2014/main" id="{6219CA32-05ED-47E4-81EB-114C092B1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2000" y="1836967"/>
                <a:ext cx="1206493" cy="2016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">
                <a:extLst>
                  <a:ext uri="{FF2B5EF4-FFF2-40B4-BE49-F238E27FC236}">
                    <a16:creationId xmlns:a16="http://schemas.microsoft.com/office/drawing/2014/main" id="{93B39EEC-0821-4363-8B6F-146F719E2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3078437"/>
                  </p:ext>
                </p:extLst>
              </p:nvPr>
            </p:nvGraphicFramePr>
            <p:xfrm>
              <a:off x="3377523" y="1939553"/>
              <a:ext cx="1359913" cy="22728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59913" cy="2272861"/>
                    </a:xfrm>
                    <a:prstGeom prst="rect">
                      <a:avLst/>
                    </a:prstGeom>
                  </am3d:spPr>
                  <am3d:camera>
                    <am3d:pos x="0" y="0" z="58758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9104" d="1000000"/>
                    <am3d:preTrans dx="-312147" dy="-1799999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99642" ay="2575926" az="20437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1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">
                <a:extLst>
                  <a:ext uri="{FF2B5EF4-FFF2-40B4-BE49-F238E27FC236}">
                    <a16:creationId xmlns:a16="http://schemas.microsoft.com/office/drawing/2014/main" id="{93B39EEC-0821-4363-8B6F-146F719E2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7523" y="1939553"/>
                <a:ext cx="1359913" cy="227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o">
                <a:extLst>
                  <a:ext uri="{FF2B5EF4-FFF2-40B4-BE49-F238E27FC236}">
                    <a16:creationId xmlns:a16="http://schemas.microsoft.com/office/drawing/2014/main" id="{47CDF81D-0DB9-42F2-8451-397145742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2749818"/>
                  </p:ext>
                </p:extLst>
              </p:nvPr>
            </p:nvGraphicFramePr>
            <p:xfrm>
              <a:off x="1673205" y="2657311"/>
              <a:ext cx="1929188" cy="189117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29188" cy="1891175"/>
                    </a:xfrm>
                    <a:prstGeom prst="rect">
                      <a:avLst/>
                    </a:prstGeom>
                  </am3d:spPr>
                  <am3d:camera>
                    <am3d:pos x="0" y="0" z="670245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64835" d="1000000"/>
                    <am3d:preTrans dx="-1" dy="-1745457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3768" ay="1724874" az="2240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22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o">
                <a:extLst>
                  <a:ext uri="{FF2B5EF4-FFF2-40B4-BE49-F238E27FC236}">
                    <a16:creationId xmlns:a16="http://schemas.microsoft.com/office/drawing/2014/main" id="{47CDF81D-0DB9-42F2-8451-397145742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3205" y="2657311"/>
                <a:ext cx="1929188" cy="189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p">
                <a:extLst>
                  <a:ext uri="{FF2B5EF4-FFF2-40B4-BE49-F238E27FC236}">
                    <a16:creationId xmlns:a16="http://schemas.microsoft.com/office/drawing/2014/main" id="{8C1B7269-1244-4A0E-8A6D-EB6B718EE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13046677"/>
                  </p:ext>
                </p:extLst>
              </p:nvPr>
            </p:nvGraphicFramePr>
            <p:xfrm>
              <a:off x="233881" y="1624045"/>
              <a:ext cx="1932763" cy="337995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32763" cy="3379955"/>
                    </a:xfrm>
                    <a:prstGeom prst="rect">
                      <a:avLst/>
                    </a:prstGeom>
                  </am3d:spPr>
                  <am3d:camera>
                    <am3d:pos x="0" y="0" z="57474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52165" d="1000000"/>
                    <am3d:preTrans dx="0" dy="-179519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0549" ay="2434918" az="39297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779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p">
                <a:extLst>
                  <a:ext uri="{FF2B5EF4-FFF2-40B4-BE49-F238E27FC236}">
                    <a16:creationId xmlns:a16="http://schemas.microsoft.com/office/drawing/2014/main" id="{8C1B7269-1244-4A0E-8A6D-EB6B718EE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881" y="1624045"/>
                <a:ext cx="1932763" cy="33799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30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83D9-7E8A-47ED-A412-AD86A44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complement 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4110-2CA4-4BA7-BA23-78E6580F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585" y="936000"/>
            <a:ext cx="2059259" cy="3780000"/>
          </a:xfrm>
        </p:spPr>
        <p:txBody>
          <a:bodyPr/>
          <a:lstStyle/>
          <a:p>
            <a:r>
              <a:rPr lang="en-US" dirty="0"/>
              <a:t>A network of interconnected event brokers </a:t>
            </a:r>
            <a:r>
              <a:rPr lang="en-US" sz="1200" dirty="0"/>
              <a:t>that can be deployed in any cloud, PaaS or</a:t>
            </a:r>
          </a:p>
          <a:p>
            <a:r>
              <a:rPr lang="en-US" dirty="0"/>
              <a:t>Provides dynamic distribution of events </a:t>
            </a:r>
            <a:r>
              <a:rPr lang="en-US" sz="1200" dirty="0"/>
              <a:t>so that event consumers can receive events from any event producer, no matter where the producer and consumer are attached to the mesh, without the need for configuration of event routing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971-F386-415D-A5A7-A9ABD93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2" descr="event-mesh-architecture-layer">
            <a:extLst>
              <a:ext uri="{FF2B5EF4-FFF2-40B4-BE49-F238E27FC236}">
                <a16:creationId xmlns:a16="http://schemas.microsoft.com/office/drawing/2014/main" id="{C8D305F6-30CA-4585-924B-E097B215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0" y="902101"/>
            <a:ext cx="6412997" cy="384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83D9-7E8A-47ED-A412-AD86A44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complement 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971-F386-415D-A5A7-A9ABD93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1C9150-7BEB-4923-A429-83DDA59DB1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13"/>
            <a:ext cx="9144000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5DB661-222F-4F9B-BA72-553BC4CF4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597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</a:t>
            </a:r>
            <a:r>
              <a:rPr lang="nl-NL" dirty="0" err="1"/>
              <a:t>wannabees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lookalikes</a:t>
            </a:r>
            <a:r>
              <a:rPr lang="nl-NL" dirty="0"/>
              <a:t>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data/</a:t>
            </a:r>
            <a:r>
              <a:rPr lang="nl-NL" dirty="0" err="1"/>
              <a:t>capture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Strimzi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on </a:t>
            </a:r>
            <a:r>
              <a:rPr lang="nl-NL" dirty="0" err="1"/>
              <a:t>Kubernetes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9B861B-8B2C-466B-8726-2F8FF21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79" y="1706127"/>
            <a:ext cx="4617955" cy="267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– Part Three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Two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555" y="3490452"/>
            <a:ext cx="82554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Part Three</a:t>
            </a:r>
            <a:endParaRPr lang="en-NL" sz="1300" b="1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0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C118-C35A-409A-A2B9-1846F2CD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Axual</a:t>
            </a:r>
            <a:r>
              <a:rPr lang="nl-NL" dirty="0"/>
              <a:t> Platform – </a:t>
            </a:r>
            <a:r>
              <a:rPr lang="nl-NL" dirty="0" err="1"/>
              <a:t>makes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manageable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B07D-17C5-45AD-AB39-535FDEAA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04913" cy="3780000"/>
          </a:xfrm>
        </p:spPr>
        <p:txBody>
          <a:bodyPr/>
          <a:lstStyle/>
          <a:p>
            <a:r>
              <a:rPr lang="en-US" b="1" dirty="0"/>
              <a:t>Self-Service Data Governance for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streams (topics), applications and their owners are </a:t>
            </a:r>
            <a:br>
              <a:rPr lang="en-US" dirty="0"/>
            </a:br>
            <a:r>
              <a:rPr lang="en-US" dirty="0"/>
              <a:t>registered centrally, governed </a:t>
            </a:r>
            <a:r>
              <a:rPr lang="en-US" dirty="0" err="1"/>
              <a:t>decentrally</a:t>
            </a:r>
            <a:r>
              <a:rPr lang="en-US" dirty="0"/>
              <a:t> by your DevOps teams</a:t>
            </a:r>
          </a:p>
          <a:p>
            <a:r>
              <a:rPr lang="en-US" b="1" dirty="0"/>
              <a:t>Data synchronization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scale your streaming platform securely across multiple </a:t>
            </a:r>
            <a:br>
              <a:rPr lang="en-US" dirty="0"/>
            </a:br>
            <a:r>
              <a:rPr lang="en-US" dirty="0"/>
              <a:t>clusters, in on-prem or cloud clusters, or in a </a:t>
            </a:r>
            <a:br>
              <a:rPr lang="en-US" dirty="0"/>
            </a:br>
            <a:r>
              <a:rPr lang="en-US" dirty="0"/>
              <a:t>hybrid setup. Seamless to your connecting apps.</a:t>
            </a:r>
          </a:p>
          <a:p>
            <a:r>
              <a:rPr lang="en-US" b="1" dirty="0"/>
              <a:t>Stream </a:t>
            </a:r>
            <a:r>
              <a:rPr lang="en-US" b="1" dirty="0" err="1"/>
              <a:t>namespacing</a:t>
            </a:r>
            <a:r>
              <a:rPr lang="en-US" dirty="0"/>
              <a:t>: organize your streams based </a:t>
            </a:r>
            <a:br>
              <a:rPr lang="en-US" dirty="0"/>
            </a:br>
            <a:r>
              <a:rPr lang="en-US" dirty="0"/>
              <a:t>on tenant or environment, supporting the lifecycle </a:t>
            </a:r>
            <a:br>
              <a:rPr lang="en-US" dirty="0"/>
            </a:br>
            <a:r>
              <a:rPr lang="en-US" dirty="0"/>
              <a:t>of connecting applications</a:t>
            </a:r>
          </a:p>
          <a:p>
            <a:r>
              <a:rPr lang="en-US" b="1" dirty="0"/>
              <a:t>Schema Governance</a:t>
            </a:r>
            <a:r>
              <a:rPr lang="en-US" dirty="0"/>
              <a:t>: assign schemas to be used </a:t>
            </a:r>
            <a:br>
              <a:rPr lang="en-US" dirty="0"/>
            </a:br>
            <a:r>
              <a:rPr lang="en-US" dirty="0"/>
              <a:t>by your data streams</a:t>
            </a:r>
          </a:p>
          <a:p>
            <a:r>
              <a:rPr lang="en-US" b="1" dirty="0"/>
              <a:t>100% compatible with Apache Kafka™️</a:t>
            </a:r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0D9E3-9615-4EB5-A63C-E9B31F27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41E2E8B-5384-4B98-B3A4-3F6DFFDEB67E}"/>
              </a:ext>
            </a:extLst>
          </p:cNvPr>
          <p:cNvSpPr/>
          <p:nvPr/>
        </p:nvSpPr>
        <p:spPr>
          <a:xfrm>
            <a:off x="7393013" y="262395"/>
            <a:ext cx="1291416" cy="104392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5CE398DC-6643-431E-AF9C-C1A5EF07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99" y="749951"/>
            <a:ext cx="921764" cy="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BCC53B88-105B-4DE0-BB35-30CF6E1D9FB7}"/>
              </a:ext>
            </a:extLst>
          </p:cNvPr>
          <p:cNvSpPr/>
          <p:nvPr/>
        </p:nvSpPr>
        <p:spPr>
          <a:xfrm>
            <a:off x="6965395" y="-123913"/>
            <a:ext cx="2315579" cy="1994457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9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4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Snagit_SNG830">
            <a:extLst>
              <a:ext uri="{FF2B5EF4-FFF2-40B4-BE49-F238E27FC236}">
                <a16:creationId xmlns:a16="http://schemas.microsoft.com/office/drawing/2014/main" id="{633684CB-D9EF-45F8-B165-202B94EB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33" y="1435459"/>
            <a:ext cx="1120237" cy="37341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A2D68D-DC47-4B45-8FF3-145D7C51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94" y="2010044"/>
            <a:ext cx="2981582" cy="284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4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734009-ABAE-48E6-9BF2-10A5E5638B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946" y="1949615"/>
            <a:ext cx="7168319" cy="2826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ABD77-3067-4F95-821D-E6607A9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8CCA-86A5-4685-A9E8-58600CDC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medium for </a:t>
            </a:r>
            <a:r>
              <a:rPr lang="nl-NL" dirty="0" err="1"/>
              <a:t>persistence</a:t>
            </a:r>
            <a:r>
              <a:rPr lang="nl-NL" dirty="0"/>
              <a:t>, </a:t>
            </a:r>
            <a:r>
              <a:rPr lang="nl-NL" dirty="0" err="1"/>
              <a:t>distribution</a:t>
            </a:r>
            <a:r>
              <a:rPr lang="nl-NL" dirty="0"/>
              <a:t>, </a:t>
            </a:r>
            <a:r>
              <a:rPr lang="nl-NL" dirty="0" err="1"/>
              <a:t>orchestration</a:t>
            </a:r>
            <a:r>
              <a:rPr lang="nl-NL" dirty="0"/>
              <a:t>, open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dozens</a:t>
            </a:r>
            <a:r>
              <a:rPr lang="nl-NL" dirty="0"/>
              <a:t> of </a:t>
            </a:r>
            <a:r>
              <a:rPr lang="nl-NL" dirty="0" err="1"/>
              <a:t>technologies</a:t>
            </a:r>
            <a:r>
              <a:rPr lang="nl-NL" dirty="0"/>
              <a:t>, </a:t>
            </a:r>
            <a:r>
              <a:rPr lang="nl-NL" dirty="0" err="1"/>
              <a:t>vendors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  <a:p>
            <a:r>
              <a:rPr lang="nl-NL" dirty="0" err="1"/>
              <a:t>Declarative</a:t>
            </a:r>
            <a:r>
              <a:rPr lang="nl-NL" dirty="0"/>
              <a:t> </a:t>
            </a:r>
            <a:r>
              <a:rPr lang="nl-NL" dirty="0" err="1"/>
              <a:t>agents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read&amp;produce</a:t>
            </a:r>
            <a:r>
              <a:rPr lang="nl-NL" dirty="0"/>
              <a:t> (source) or </a:t>
            </a:r>
            <a:r>
              <a:rPr lang="nl-NL" dirty="0" err="1"/>
              <a:t>consume&amp;write</a:t>
            </a:r>
            <a:r>
              <a:rPr lang="nl-NL" dirty="0"/>
              <a:t> (</a:t>
            </a:r>
            <a:r>
              <a:rPr lang="nl-NL" dirty="0" err="1"/>
              <a:t>sink</a:t>
            </a:r>
            <a:r>
              <a:rPr lang="nl-NL" dirty="0"/>
              <a:t>)</a:t>
            </a:r>
            <a:endParaRPr lang="en-NL" dirty="0"/>
          </a:p>
          <a:p>
            <a:r>
              <a:rPr lang="nl-NL" dirty="0" err="1"/>
              <a:t>Connectors</a:t>
            </a:r>
            <a:r>
              <a:rPr lang="nl-NL" dirty="0"/>
              <a:t> (140+) </a:t>
            </a:r>
            <a:r>
              <a:rPr lang="nl-NL" dirty="0" err="1"/>
              <a:t>available</a:t>
            </a:r>
            <a:r>
              <a:rPr lang="nl-NL" dirty="0"/>
              <a:t> on </a:t>
            </a:r>
            <a:r>
              <a:rPr lang="nl-NL" dirty="0" err="1"/>
              <a:t>Confluent</a:t>
            </a:r>
            <a:r>
              <a:rPr lang="nl-NL" dirty="0"/>
              <a:t> Hub</a:t>
            </a:r>
          </a:p>
          <a:p>
            <a:pPr lvl="1"/>
            <a:r>
              <a:rPr lang="nl-NL" dirty="0"/>
              <a:t>Community, Open Source, Commercial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3AE5-3EDA-45E0-924F-778692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E9FB63F-3B12-498D-9A87-7D0059C3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13" y="4690394"/>
            <a:ext cx="391479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7B17A7-4788-469C-AE92-B4CEC1266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285" y="4690394"/>
            <a:ext cx="451016" cy="2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82611-9CB6-4D7A-916D-AB9F88B3C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5" y="3091127"/>
            <a:ext cx="391479" cy="39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8E8BF-C074-4124-A920-6FE98F15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626" y="3481594"/>
            <a:ext cx="391479" cy="39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BD77-3067-4F95-821D-E6607A9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Connect Webinar – Morgenochtend (23 april) 11.00 uur</a:t>
            </a:r>
            <a:endParaRPr lang="en-NL" dirty="0"/>
          </a:p>
        </p:txBody>
      </p:sp>
      <p:pic>
        <p:nvPicPr>
          <p:cNvPr id="7" name="Snagit_SNG82B">
            <a:extLst>
              <a:ext uri="{FF2B5EF4-FFF2-40B4-BE49-F238E27FC236}">
                <a16:creationId xmlns:a16="http://schemas.microsoft.com/office/drawing/2014/main" id="{9910F52A-50D5-4E20-867B-492068FE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2790"/>
          <a:stretch/>
        </p:blipFill>
        <p:spPr>
          <a:xfrm>
            <a:off x="322733" y="885005"/>
            <a:ext cx="4573732" cy="378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3AE5-3EDA-45E0-924F-778692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9" name="Snagit_SNG836">
            <a:extLst>
              <a:ext uri="{FF2B5EF4-FFF2-40B4-BE49-F238E27FC236}">
                <a16:creationId xmlns:a16="http://schemas.microsoft.com/office/drawing/2014/main" id="{17DA8D40-C766-462D-8D0D-4CC753F38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72" r="7746"/>
          <a:stretch/>
        </p:blipFill>
        <p:spPr>
          <a:xfrm>
            <a:off x="5073683" y="885005"/>
            <a:ext cx="3843450" cy="3789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7E0E3-A217-446D-B6FC-D58A5DE65D30}"/>
              </a:ext>
            </a:extLst>
          </p:cNvPr>
          <p:cNvSpPr txBox="1"/>
          <p:nvPr/>
        </p:nvSpPr>
        <p:spPr>
          <a:xfrm>
            <a:off x="65902" y="4755834"/>
            <a:ext cx="50077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hlinkClick r:id="rId5"/>
              </a:rPr>
              <a:t>https://www.confluent.io/online-talks/from-zero-to-hero-with-kafka-connect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22766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77008"/>
            <a:ext cx="6623999" cy="3780000"/>
          </a:xfrm>
        </p:spPr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r>
              <a:rPr lang="nl-NL" dirty="0" err="1"/>
              <a:t>RedHat</a:t>
            </a:r>
            <a:r>
              <a:rPr lang="nl-NL" dirty="0"/>
              <a:t> AMQ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r>
              <a:rPr lang="nl-NL" dirty="0"/>
              <a:t>, Apache </a:t>
            </a:r>
            <a:r>
              <a:rPr lang="nl-NL" dirty="0" err="1"/>
              <a:t>NiFi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1976787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448461"/>
            <a:ext cx="1007541" cy="8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llustration of Red Hat's AMQ product">
            <a:extLst>
              <a:ext uri="{FF2B5EF4-FFF2-40B4-BE49-F238E27FC236}">
                <a16:creationId xmlns:a16="http://schemas.microsoft.com/office/drawing/2014/main" id="{18B89052-0016-4D85-AC9C-0936D5D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429" y="3271245"/>
            <a:ext cx="1337686" cy="11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88C8-53D5-4090-8952-A0005BA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0905-F643-4EAF-89C5-2B73DD07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Created</a:t>
            </a:r>
            <a:r>
              <a:rPr lang="nl-NL" dirty="0"/>
              <a:t> at Yahoo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production</a:t>
            </a:r>
            <a:r>
              <a:rPr lang="nl-NL" dirty="0"/>
              <a:t> for &gt;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 (Ms </a:t>
            </a:r>
            <a:r>
              <a:rPr lang="nl-NL" dirty="0" err="1"/>
              <a:t>msg</a:t>
            </a:r>
            <a:r>
              <a:rPr lang="nl-NL" dirty="0"/>
              <a:t>/s)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orginated</a:t>
            </a:r>
            <a:r>
              <a:rPr lang="nl-NL" dirty="0"/>
              <a:t> at LinkedIn (</a:t>
            </a:r>
            <a:r>
              <a:rPr lang="nl-NL" dirty="0" err="1"/>
              <a:t>before</a:t>
            </a:r>
            <a:r>
              <a:rPr lang="nl-NL" dirty="0"/>
              <a:t> 2011)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Making </a:t>
            </a:r>
            <a:r>
              <a:rPr lang="nl-NL" dirty="0" err="1"/>
              <a:t>some</a:t>
            </a:r>
            <a:r>
              <a:rPr lang="nl-NL" dirty="0"/>
              <a:t> waves </a:t>
            </a:r>
            <a:br>
              <a:rPr lang="nl-NL" dirty="0"/>
            </a:br>
            <a:r>
              <a:rPr lang="nl-NL" dirty="0"/>
              <a:t>at conferences </a:t>
            </a:r>
            <a:r>
              <a:rPr lang="nl-NL" dirty="0" err="1"/>
              <a:t>recently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445CE-5FA1-40F5-AB7D-C54F1D8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Snagit_SNG83B">
            <a:extLst>
              <a:ext uri="{FF2B5EF4-FFF2-40B4-BE49-F238E27FC236}">
                <a16:creationId xmlns:a16="http://schemas.microsoft.com/office/drawing/2014/main" id="{FE3DBEB6-533E-4D1A-B76D-DB1F36EE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11" y="224084"/>
            <a:ext cx="2503576" cy="474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E6044-FD16-4E09-AB5E-2903155E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4" y="1871001"/>
            <a:ext cx="5769538" cy="298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3EEDE-2B79-4058-9A5D-20FD374B5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01" y="3578430"/>
            <a:ext cx="2278626" cy="127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326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88C8-53D5-4090-8952-A0005BA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0905-F643-4EAF-89C5-2B73DD07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Created</a:t>
            </a:r>
            <a:r>
              <a:rPr lang="nl-NL" dirty="0"/>
              <a:t> at Yahoo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production</a:t>
            </a:r>
            <a:r>
              <a:rPr lang="nl-NL" dirty="0"/>
              <a:t> for &gt;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 (Ms </a:t>
            </a:r>
            <a:r>
              <a:rPr lang="nl-NL" dirty="0" err="1"/>
              <a:t>msg</a:t>
            </a:r>
            <a:r>
              <a:rPr lang="nl-NL" dirty="0"/>
              <a:t>/s)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orginated</a:t>
            </a:r>
            <a:r>
              <a:rPr lang="nl-NL" dirty="0"/>
              <a:t> at LinkedIn (</a:t>
            </a:r>
            <a:r>
              <a:rPr lang="nl-NL" dirty="0" err="1"/>
              <a:t>before</a:t>
            </a:r>
            <a:r>
              <a:rPr lang="nl-NL" dirty="0"/>
              <a:t> 2011)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445CE-5FA1-40F5-AB7D-C54F1D8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Snagit_SNG83B">
            <a:extLst>
              <a:ext uri="{FF2B5EF4-FFF2-40B4-BE49-F238E27FC236}">
                <a16:creationId xmlns:a16="http://schemas.microsoft.com/office/drawing/2014/main" id="{FE3DBEB6-533E-4D1A-B76D-DB1F36EE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11" y="224084"/>
            <a:ext cx="2503576" cy="474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B75CE-E5CB-4DFD-B712-A96570C6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" y="1644901"/>
            <a:ext cx="8435743" cy="307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32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E-0478-4E91-B086-BF66DD2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</a:t>
            </a:r>
            <a:r>
              <a:rPr lang="nl-NL" dirty="0" err="1"/>
              <a:t>and</a:t>
            </a:r>
            <a:r>
              <a:rPr lang="nl-NL" dirty="0"/>
              <a:t> Event Portal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98E-A31F-4CBF-90AA-AD271620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Broker </a:t>
            </a:r>
            <a:r>
              <a:rPr lang="nl-NL" dirty="0" err="1"/>
              <a:t>and</a:t>
            </a:r>
            <a:r>
              <a:rPr lang="nl-NL" dirty="0"/>
              <a:t> Event </a:t>
            </a:r>
            <a:r>
              <a:rPr lang="nl-NL" dirty="0" err="1"/>
              <a:t>Mesh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network</a:t>
            </a:r>
            <a:r>
              <a:rPr lang="nl-NL" dirty="0"/>
              <a:t> of Event Brokers)</a:t>
            </a:r>
          </a:p>
          <a:p>
            <a:r>
              <a:rPr lang="nl-NL" dirty="0"/>
              <a:t>Event Portal: </a:t>
            </a:r>
            <a:r>
              <a:rPr lang="nl-NL" dirty="0" err="1"/>
              <a:t>Governance</a:t>
            </a:r>
            <a:endParaRPr lang="nl-NL" dirty="0"/>
          </a:p>
          <a:p>
            <a:pPr lvl="1"/>
            <a:r>
              <a:rPr lang="nl-NL" dirty="0"/>
              <a:t>Event Portal </a:t>
            </a:r>
            <a:r>
              <a:rPr lang="nl-NL" dirty="0" err="1"/>
              <a:t>to</a:t>
            </a:r>
            <a:r>
              <a:rPr lang="nl-NL" dirty="0"/>
              <a:t> design, manage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share event </a:t>
            </a:r>
            <a:r>
              <a:rPr lang="nl-NL" dirty="0" err="1"/>
              <a:t>definitions</a:t>
            </a:r>
            <a:r>
              <a:rPr lang="nl-NL" dirty="0"/>
              <a:t> (</a:t>
            </a:r>
            <a:r>
              <a:rPr lang="nl-NL" dirty="0" err="1"/>
              <a:t>catalog</a:t>
            </a:r>
            <a:r>
              <a:rPr lang="nl-NL" dirty="0"/>
              <a:t>)</a:t>
            </a:r>
          </a:p>
          <a:p>
            <a:r>
              <a:rPr lang="en-US" dirty="0"/>
              <a:t>Streaming APIs &amp; Integration Connectors</a:t>
            </a:r>
          </a:p>
          <a:p>
            <a:pPr lvl="1"/>
            <a:r>
              <a:rPr lang="en-US" dirty="0"/>
              <a:t>Including Kafka Connector</a:t>
            </a:r>
          </a:p>
          <a:p>
            <a:pPr lvl="1"/>
            <a:endParaRPr lang="en-US" dirty="0"/>
          </a:p>
          <a:p>
            <a:r>
              <a:rPr lang="en-US" dirty="0"/>
              <a:t>Originating in Finance Industry</a:t>
            </a:r>
          </a:p>
          <a:p>
            <a:pPr lvl="1"/>
            <a:r>
              <a:rPr lang="en-US" dirty="0"/>
              <a:t>Since 2001</a:t>
            </a:r>
          </a:p>
          <a:p>
            <a:pPr lvl="1"/>
            <a:r>
              <a:rPr lang="en-US" dirty="0"/>
              <a:t>Generally Available: </a:t>
            </a:r>
            <a:r>
              <a:rPr lang="en-US" b="1" dirty="0"/>
              <a:t>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8EC0-693D-474D-9A91-B73EF303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BB49CB2-FEC8-459A-BE66-B09639F5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4" y="204787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5EA73-4E8C-40AE-AEE8-E2060104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64" y="792000"/>
            <a:ext cx="4003339" cy="346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01E18-E436-4065-8B99-84A4F06B2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2" y="4307474"/>
            <a:ext cx="5422700" cy="5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E-0478-4E91-B086-BF66DD2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</a:t>
            </a:r>
            <a:r>
              <a:rPr lang="nl-NL" dirty="0" err="1"/>
              <a:t>and</a:t>
            </a:r>
            <a:r>
              <a:rPr lang="nl-NL" dirty="0"/>
              <a:t> Event Portal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98E-A31F-4CBF-90AA-AD271620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USPs (compared to Kafka):</a:t>
            </a:r>
          </a:p>
          <a:p>
            <a:pPr lvl="1"/>
            <a:r>
              <a:rPr lang="en-US" dirty="0"/>
              <a:t>Hierarchical topics and subscriptions </a:t>
            </a:r>
            <a:br>
              <a:rPr lang="en-US" dirty="0"/>
            </a:br>
            <a:r>
              <a:rPr lang="en-US" dirty="0"/>
              <a:t>that contain event filter</a:t>
            </a:r>
          </a:p>
          <a:p>
            <a:pPr lvl="1"/>
            <a:r>
              <a:rPr lang="en-US" dirty="0"/>
              <a:t>Message order per topic (actually: producer)</a:t>
            </a:r>
          </a:p>
          <a:p>
            <a:pPr lvl="1"/>
            <a:r>
              <a:rPr lang="en-US" dirty="0"/>
              <a:t>Fine Grained Access Control</a:t>
            </a:r>
          </a:p>
          <a:p>
            <a:r>
              <a:rPr lang="en-US" dirty="0"/>
              <a:t>On Prem and Cloud</a:t>
            </a:r>
          </a:p>
          <a:p>
            <a:pPr lvl="1"/>
            <a:r>
              <a:rPr lang="en-US" dirty="0"/>
              <a:t>Start for free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8EC0-693D-474D-9A91-B73EF303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BB49CB2-FEC8-459A-BE66-B09639F5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4" y="204787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diagram showing how Solace PubSub+ Event Broker forms an event mesh with PaaS, iPaaS and other technologies">
            <a:extLst>
              <a:ext uri="{FF2B5EF4-FFF2-40B4-BE49-F238E27FC236}">
                <a16:creationId xmlns:a16="http://schemas.microsoft.com/office/drawing/2014/main" id="{50973414-D103-4C6D-B940-568B2EB4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6" y="2797800"/>
            <a:ext cx="4660490" cy="21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AB868-B1FB-436A-9872-C7EED7C0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266" y="2118967"/>
            <a:ext cx="3768212" cy="1357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F7E43-9657-4E4F-97AF-02BAE195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92" y="3835278"/>
            <a:ext cx="3871417" cy="1024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E986B-59BB-4C73-9616-5DDC93B8DD5D}"/>
              </a:ext>
            </a:extLst>
          </p:cNvPr>
          <p:cNvSpPr txBox="1"/>
          <p:nvPr/>
        </p:nvSpPr>
        <p:spPr>
          <a:xfrm>
            <a:off x="5275266" y="1918912"/>
            <a:ext cx="936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Public Cloud</a:t>
            </a:r>
            <a:endParaRPr lang="en-NL" sz="13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7E6B-F44E-421B-A978-A889E1E8BE01}"/>
              </a:ext>
            </a:extLst>
          </p:cNvPr>
          <p:cNvSpPr txBox="1"/>
          <p:nvPr/>
        </p:nvSpPr>
        <p:spPr>
          <a:xfrm>
            <a:off x="5275266" y="3620632"/>
            <a:ext cx="187391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On Prem &amp; Private Cloud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3546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9" grpId="0" animBg="1"/>
      <p:bldP spid="12" grpId="0" animBg="1"/>
      <p:bldP spid="14" grpId="0" animBg="1"/>
      <p:bldP spid="15" grpId="0" animBg="1"/>
      <p:bldP spid="18" grpId="0" animBg="1"/>
      <p:bldP spid="25" grpId="0" animBg="1"/>
      <p:bldP spid="27" grpId="0" animBg="1"/>
      <p:bldP spid="31" grpId="0" animBg="1"/>
      <p:bldP spid="35" grpId="0" animBg="1"/>
      <p:bldP spid="26" grpId="0" animBg="1"/>
      <p:bldP spid="29" grpId="0" animBg="1"/>
      <p:bldP spid="32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45" grpId="0" animBg="1"/>
      <p:bldP spid="7" grpId="0" animBg="1"/>
      <p:bldP spid="16" grpId="0" animBg="1"/>
      <p:bldP spid="50" grpId="0" animBg="1"/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7612840" cy="504000"/>
          </a:xfrm>
        </p:spPr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docker-compose.yml</a:t>
            </a:r>
            <a:r>
              <a:rPr lang="nl-NL" dirty="0"/>
              <a:t> =&gt; </a:t>
            </a: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779C99-E890-4871-8A7F-29D2877C8792}"/>
              </a:ext>
            </a:extLst>
          </p:cNvPr>
          <p:cNvSpPr/>
          <p:nvPr/>
        </p:nvSpPr>
        <p:spPr>
          <a:xfrm>
            <a:off x="7160342" y="2002395"/>
            <a:ext cx="1923804" cy="2125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515514" y="1023457"/>
            <a:ext cx="8400985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-242469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2122009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916702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2465729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4014756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5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28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91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48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3230444" y="278593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71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1417974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16" idx="2"/>
          </p:cNvCxnSpPr>
          <p:nvPr/>
        </p:nvCxnSpPr>
        <p:spPr>
          <a:xfrm rot="16200000" flipV="1">
            <a:off x="3548048" y="3617621"/>
            <a:ext cx="626426" cy="17106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rot="16200000" flipV="1">
            <a:off x="2569666" y="2773463"/>
            <a:ext cx="636494" cy="1849310"/>
          </a:xfrm>
          <a:prstGeom prst="bentConnector3">
            <a:avLst>
              <a:gd name="adj1" fmla="val 2567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16200000" flipV="1">
            <a:off x="4356269" y="2776909"/>
            <a:ext cx="1402389" cy="994846"/>
          </a:xfrm>
          <a:prstGeom prst="bentConnector3">
            <a:avLst>
              <a:gd name="adj1" fmla="val 3895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742031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3286973" y="2297178"/>
            <a:ext cx="212797" cy="76471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4096513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1525267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2961892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949" y="2908141"/>
            <a:ext cx="1647632" cy="874080"/>
          </a:xfrm>
          <a:prstGeom prst="bentConnector3">
            <a:avLst>
              <a:gd name="adj1" fmla="val 1374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3792066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4597310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3078829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1560348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3775728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2066019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8816954" y="3161858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8A1C8A-1E8B-4B01-AB79-A764663E23AD}"/>
              </a:ext>
            </a:extLst>
          </p:cNvPr>
          <p:cNvSpPr/>
          <p:nvPr/>
        </p:nvSpPr>
        <p:spPr>
          <a:xfrm>
            <a:off x="6868731" y="1134995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endParaRPr lang="en-NL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2F36635-CCAE-422B-8890-DADA9906C680}"/>
              </a:ext>
            </a:extLst>
          </p:cNvPr>
          <p:cNvSpPr/>
          <p:nvPr/>
        </p:nvSpPr>
        <p:spPr>
          <a:xfrm>
            <a:off x="7734748" y="1964226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DB Server</a:t>
            </a:r>
            <a:endParaRPr lang="en-NL" sz="10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D5984D8-B691-4A43-8450-94216234C092}"/>
              </a:ext>
            </a:extLst>
          </p:cNvPr>
          <p:cNvSpPr/>
          <p:nvPr/>
        </p:nvSpPr>
        <p:spPr>
          <a:xfrm>
            <a:off x="7734748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CLI</a:t>
            </a:r>
            <a:endParaRPr lang="en-NL" sz="105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07496B5-406F-4475-A492-BAA68D014E34}"/>
              </a:ext>
            </a:extLst>
          </p:cNvPr>
          <p:cNvSpPr/>
          <p:nvPr/>
        </p:nvSpPr>
        <p:spPr>
          <a:xfrm>
            <a:off x="5563783" y="155430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2</a:t>
            </a:r>
            <a:endParaRPr lang="en-NL" sz="105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3413DF2-222A-400C-B276-DDAD88E2C5E6}"/>
              </a:ext>
            </a:extLst>
          </p:cNvPr>
          <p:cNvSpPr/>
          <p:nvPr/>
        </p:nvSpPr>
        <p:spPr>
          <a:xfrm>
            <a:off x="6479346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r>
              <a:rPr lang="nl-NL" sz="1050" dirty="0"/>
              <a:t> UI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8F07F43-B8A2-4193-847E-9A0E6946F4FB}"/>
              </a:ext>
            </a:extLst>
          </p:cNvPr>
          <p:cNvSpPr/>
          <p:nvPr/>
        </p:nvSpPr>
        <p:spPr>
          <a:xfrm>
            <a:off x="5251043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UI</a:t>
            </a:r>
            <a:endParaRPr lang="en-NL" sz="105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CD88D1-A503-4A7E-ABFD-09ACBBD8645A}"/>
              </a:ext>
            </a:extLst>
          </p:cNvPr>
          <p:cNvCxnSpPr>
            <a:cxnSpLocks/>
          </p:cNvCxnSpPr>
          <p:nvPr/>
        </p:nvCxnSpPr>
        <p:spPr>
          <a:xfrm flipV="1">
            <a:off x="6147400" y="1739002"/>
            <a:ext cx="890529" cy="51344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2D499EB-1057-41B9-9653-C43D368CAD0F}"/>
              </a:ext>
            </a:extLst>
          </p:cNvPr>
          <p:cNvSpPr/>
          <p:nvPr/>
        </p:nvSpPr>
        <p:spPr>
          <a:xfrm>
            <a:off x="5432918" y="195044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1</a:t>
            </a:r>
            <a:endParaRPr lang="en-NL" sz="105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F28D5ED-AD33-477E-9DDD-5C54F0C4B400}"/>
              </a:ext>
            </a:extLst>
          </p:cNvPr>
          <p:cNvCxnSpPr>
            <a:stCxn id="64" idx="0"/>
            <a:endCxn id="46" idx="2"/>
          </p:cNvCxnSpPr>
          <p:nvPr/>
        </p:nvCxnSpPr>
        <p:spPr>
          <a:xfrm rot="5400000" flipH="1" flipV="1">
            <a:off x="5771521" y="2579254"/>
            <a:ext cx="231487" cy="18187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82F1B72-1C7F-4A8F-B102-2FE414398686}"/>
              </a:ext>
            </a:extLst>
          </p:cNvPr>
          <p:cNvCxnSpPr>
            <a:stCxn id="54" idx="0"/>
          </p:cNvCxnSpPr>
          <p:nvPr/>
        </p:nvCxnSpPr>
        <p:spPr>
          <a:xfrm rot="5400000" flipH="1" flipV="1">
            <a:off x="6711943" y="2075385"/>
            <a:ext cx="1023237" cy="397863"/>
          </a:xfrm>
          <a:prstGeom prst="bentConnector3">
            <a:avLst>
              <a:gd name="adj1" fmla="val 190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F6B7E7F-44EF-4DD2-B38A-10AF0515B118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7856053" y="1540246"/>
            <a:ext cx="527227" cy="32073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209D727-CFE4-41CF-B481-0558F6586BA4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rot="5400000" flipH="1" flipV="1">
            <a:off x="8171182" y="2677084"/>
            <a:ext cx="217701" cy="1270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CECD951-9C7C-40F0-B336-814271D08635}"/>
              </a:ext>
            </a:extLst>
          </p:cNvPr>
          <p:cNvCxnSpPr>
            <a:stCxn id="52" idx="0"/>
            <a:endCxn id="44" idx="1"/>
          </p:cNvCxnSpPr>
          <p:nvPr/>
        </p:nvCxnSpPr>
        <p:spPr>
          <a:xfrm rot="5400000" flipH="1" flipV="1">
            <a:off x="6430249" y="1115818"/>
            <a:ext cx="117301" cy="75966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BC4D684-8267-4E33-9C43-701C52168B25}"/>
              </a:ext>
            </a:extLst>
          </p:cNvPr>
          <p:cNvCxnSpPr>
            <a:cxnSpLocks/>
            <a:stCxn id="80" idx="0"/>
            <a:endCxn id="64" idx="2"/>
          </p:cNvCxnSpPr>
          <p:nvPr/>
        </p:nvCxnSpPr>
        <p:spPr>
          <a:xfrm rot="5400000" flipH="1" flipV="1">
            <a:off x="4636237" y="2819786"/>
            <a:ext cx="589935" cy="1730246"/>
          </a:xfrm>
          <a:prstGeom prst="bentConnector3">
            <a:avLst>
              <a:gd name="adj1" fmla="val 6875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8C0F2AE-4DCA-4ABB-AD20-9DCD9E122FA1}"/>
              </a:ext>
            </a:extLst>
          </p:cNvPr>
          <p:cNvSpPr/>
          <p:nvPr/>
        </p:nvSpPr>
        <p:spPr>
          <a:xfrm>
            <a:off x="3995053" y="3979876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22D05CE-C162-4D2D-8973-1B806C16659D}"/>
              </a:ext>
            </a:extLst>
          </p:cNvPr>
          <p:cNvSpPr/>
          <p:nvPr/>
        </p:nvSpPr>
        <p:spPr>
          <a:xfrm>
            <a:off x="4110738" y="3999350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4F95AA3-15BE-4D90-94A2-B58A08F89690}"/>
              </a:ext>
            </a:extLst>
          </p:cNvPr>
          <p:cNvCxnSpPr>
            <a:stCxn id="83" idx="0"/>
            <a:endCxn id="54" idx="2"/>
          </p:cNvCxnSpPr>
          <p:nvPr/>
        </p:nvCxnSpPr>
        <p:spPr>
          <a:xfrm rot="5400000" flipH="1" flipV="1">
            <a:off x="5298494" y="2273214"/>
            <a:ext cx="609409" cy="284286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2905CED-DAFA-42D5-8F23-D47075EDF3EE}"/>
              </a:ext>
            </a:extLst>
          </p:cNvPr>
          <p:cNvSpPr/>
          <p:nvPr/>
        </p:nvSpPr>
        <p:spPr>
          <a:xfrm>
            <a:off x="4241016" y="4026387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8382E8F-1A6D-4B1A-B71A-7D1C0DDBACF6}"/>
              </a:ext>
            </a:extLst>
          </p:cNvPr>
          <p:cNvCxnSpPr>
            <a:cxnSpLocks/>
            <a:stCxn id="86" idx="1"/>
            <a:endCxn id="50" idx="2"/>
          </p:cNvCxnSpPr>
          <p:nvPr/>
        </p:nvCxnSpPr>
        <p:spPr>
          <a:xfrm rot="5400000" flipH="1" flipV="1">
            <a:off x="5946735" y="1705025"/>
            <a:ext cx="648380" cy="4018213"/>
          </a:xfrm>
          <a:prstGeom prst="bentConnector3">
            <a:avLst>
              <a:gd name="adj1" fmla="val 374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2FC20A6-F4FB-459C-A591-D82E3C19684D}"/>
              </a:ext>
            </a:extLst>
          </p:cNvPr>
          <p:cNvCxnSpPr>
            <a:cxnSpLocks/>
          </p:cNvCxnSpPr>
          <p:nvPr/>
        </p:nvCxnSpPr>
        <p:spPr>
          <a:xfrm rot="10800000">
            <a:off x="4166446" y="1275415"/>
            <a:ext cx="1397339" cy="426986"/>
          </a:xfrm>
          <a:prstGeom prst="bentConnector3">
            <a:avLst>
              <a:gd name="adj1" fmla="val 567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DB9C6CA-80B6-485F-987F-BCAA099DE2D6}"/>
              </a:ext>
            </a:extLst>
          </p:cNvPr>
          <p:cNvCxnSpPr>
            <a:stCxn id="46" idx="1"/>
          </p:cNvCxnSpPr>
          <p:nvPr/>
        </p:nvCxnSpPr>
        <p:spPr>
          <a:xfrm rot="10800000">
            <a:off x="4179192" y="1369628"/>
            <a:ext cx="1253727" cy="882816"/>
          </a:xfrm>
          <a:prstGeom prst="bentConnector3">
            <a:avLst>
              <a:gd name="adj1" fmla="val 29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2F1387-B9DA-450E-8BE5-7F9BCD064318}"/>
              </a:ext>
            </a:extLst>
          </p:cNvPr>
          <p:cNvSpPr/>
          <p:nvPr/>
        </p:nvSpPr>
        <p:spPr>
          <a:xfrm>
            <a:off x="5870112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28038</a:t>
            </a:r>
            <a:endParaRPr lang="en-NL" sz="105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71AC-ECA5-4483-A7B5-B8D0D04E2CD4}"/>
              </a:ext>
            </a:extLst>
          </p:cNvPr>
          <p:cNvSpPr/>
          <p:nvPr/>
        </p:nvSpPr>
        <p:spPr>
          <a:xfrm>
            <a:off x="7092321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28039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67873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2F6C-298F-4A2B-BF3D-E93AEF86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Follow-Up </a:t>
            </a:r>
            <a:r>
              <a:rPr lang="nl-NL" dirty="0" err="1"/>
              <a:t>Sessions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EA4F-BB60-4427-876B-73E72195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Streaming Analytics – </a:t>
            </a:r>
            <a:r>
              <a:rPr lang="nl-NL" dirty="0" err="1"/>
              <a:t>Kafka</a:t>
            </a:r>
            <a:r>
              <a:rPr lang="nl-NL" dirty="0"/>
              <a:t> Streams &amp; KSQL</a:t>
            </a:r>
          </a:p>
          <a:p>
            <a:r>
              <a:rPr lang="nl-NL" dirty="0" err="1"/>
              <a:t>Kafka</a:t>
            </a:r>
            <a:r>
              <a:rPr lang="nl-NL" dirty="0"/>
              <a:t> Connect – Source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Sink</a:t>
            </a:r>
            <a:r>
              <a:rPr lang="nl-NL" dirty="0"/>
              <a:t> Adapters</a:t>
            </a:r>
          </a:p>
          <a:p>
            <a:pPr lvl="1"/>
            <a:r>
              <a:rPr lang="nl-NL" dirty="0" err="1"/>
              <a:t>Debezium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Connect – Change Data </a:t>
            </a:r>
            <a:r>
              <a:rPr lang="nl-NL" dirty="0" err="1"/>
              <a:t>Capture</a:t>
            </a:r>
            <a:endParaRPr lang="nl-NL" dirty="0"/>
          </a:p>
          <a:p>
            <a:r>
              <a:rPr lang="nl-NL" dirty="0" err="1"/>
              <a:t>Exploring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look-</a:t>
            </a:r>
            <a:r>
              <a:rPr lang="nl-NL" dirty="0" err="1"/>
              <a:t>alikes</a:t>
            </a:r>
            <a:endParaRPr lang="nl-NL" dirty="0"/>
          </a:p>
          <a:p>
            <a:pPr lvl="1"/>
            <a:r>
              <a:rPr lang="nl-NL" dirty="0"/>
              <a:t>Apache Pulsar, </a:t>
            </a:r>
            <a:r>
              <a:rPr lang="nl-NL" dirty="0" err="1"/>
              <a:t>RabbitMQ</a:t>
            </a:r>
            <a:r>
              <a:rPr lang="nl-NL" dirty="0"/>
              <a:t>, </a:t>
            </a:r>
            <a:r>
              <a:rPr lang="nl-NL" dirty="0" err="1"/>
              <a:t>Solace</a:t>
            </a:r>
            <a:endParaRPr lang="nl-NL" dirty="0"/>
          </a:p>
          <a:p>
            <a:r>
              <a:rPr lang="nl-NL" dirty="0" err="1"/>
              <a:t>Exploring</a:t>
            </a:r>
            <a:r>
              <a:rPr lang="nl-NL" dirty="0"/>
              <a:t> Public Cloud </a:t>
            </a:r>
            <a:r>
              <a:rPr lang="nl-NL" dirty="0" err="1"/>
              <a:t>offerings</a:t>
            </a:r>
            <a:r>
              <a:rPr lang="nl-NL" dirty="0"/>
              <a:t> for Streaming Events</a:t>
            </a:r>
          </a:p>
          <a:p>
            <a:pPr lvl="1"/>
            <a:r>
              <a:rPr lang="nl-NL" dirty="0"/>
              <a:t>AWS SQS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EventBridge</a:t>
            </a:r>
            <a:r>
              <a:rPr lang="nl-NL" dirty="0"/>
              <a:t> &amp; </a:t>
            </a:r>
            <a:r>
              <a:rPr lang="nl-NL" dirty="0" err="1"/>
              <a:t>Kinesis</a:t>
            </a:r>
            <a:endParaRPr lang="nl-NL" dirty="0"/>
          </a:p>
          <a:p>
            <a:pPr lvl="1"/>
            <a:r>
              <a:rPr lang="nl-NL" dirty="0" err="1"/>
              <a:t>Azure</a:t>
            </a:r>
            <a:r>
              <a:rPr lang="nl-NL" dirty="0"/>
              <a:t> Event Hub </a:t>
            </a:r>
            <a:r>
              <a:rPr lang="nl-NL" dirty="0" err="1"/>
              <a:t>and</a:t>
            </a:r>
            <a:r>
              <a:rPr lang="nl-NL" dirty="0"/>
              <a:t> Stream Analytics</a:t>
            </a:r>
          </a:p>
          <a:p>
            <a:pPr lvl="1"/>
            <a:r>
              <a:rPr lang="nl-NL" dirty="0"/>
              <a:t>Google </a:t>
            </a:r>
            <a:r>
              <a:rPr lang="nl-NL" dirty="0" err="1"/>
              <a:t>PubSub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DataFlow</a:t>
            </a:r>
            <a:endParaRPr lang="nl-NL" dirty="0"/>
          </a:p>
          <a:p>
            <a:pPr lvl="1"/>
            <a:r>
              <a:rPr lang="nl-NL" dirty="0"/>
              <a:t>…</a:t>
            </a:r>
          </a:p>
          <a:p>
            <a:endParaRPr lang="nl-NL" dirty="0"/>
          </a:p>
          <a:p>
            <a:r>
              <a:rPr lang="nl-NL" dirty="0"/>
              <a:t>Microservice </a:t>
            </a:r>
            <a:r>
              <a:rPr lang="nl-NL" dirty="0" err="1"/>
              <a:t>Choreography</a:t>
            </a:r>
            <a:r>
              <a:rPr lang="nl-NL" dirty="0"/>
              <a:t> &amp; modern business </a:t>
            </a:r>
            <a:r>
              <a:rPr lang="nl-NL" dirty="0" err="1"/>
              <a:t>process</a:t>
            </a:r>
            <a:r>
              <a:rPr lang="nl-NL" dirty="0"/>
              <a:t> management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C7F1-51FB-483C-B832-EBDC2AB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392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7751-8EC1-4B16-AF7A-FA0555D5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 aanstaande Conclusion </a:t>
            </a:r>
            <a:r>
              <a:rPr lang="nl-NL" dirty="0" err="1"/>
              <a:t>OnLine</a:t>
            </a:r>
            <a:r>
              <a:rPr lang="nl-NL" dirty="0"/>
              <a:t> </a:t>
            </a:r>
            <a:r>
              <a:rPr lang="nl-NL" dirty="0" err="1"/>
              <a:t>Meetup</a:t>
            </a:r>
            <a:r>
              <a:rPr lang="nl-NL" dirty="0"/>
              <a:t> Sessies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CE4B-9F7C-4E1F-87B9-4F07D67B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9634"/>
            <a:ext cx="6623999" cy="3780000"/>
          </a:xfrm>
        </p:spPr>
        <p:txBody>
          <a:bodyPr/>
          <a:lstStyle/>
          <a:p>
            <a:r>
              <a:rPr lang="nl-NL" i="1" dirty="0"/>
              <a:t>Dinsdag 28 april – 17.00-18.00 uur – </a:t>
            </a:r>
            <a:r>
              <a:rPr lang="nl-NL" i="1" dirty="0" err="1"/>
              <a:t>Meinout</a:t>
            </a:r>
            <a:r>
              <a:rPr lang="nl-NL" i="1" dirty="0"/>
              <a:t> Koomen</a:t>
            </a:r>
            <a:br>
              <a:rPr lang="nl-NL" dirty="0"/>
            </a:br>
            <a:r>
              <a:rPr lang="nl-NL" b="1" dirty="0">
                <a:solidFill>
                  <a:srgbClr val="0070C0"/>
                </a:solidFill>
              </a:rPr>
              <a:t>Intro van </a:t>
            </a:r>
            <a:r>
              <a:rPr lang="nl-NL" b="1" dirty="0" err="1">
                <a:solidFill>
                  <a:srgbClr val="0070C0"/>
                </a:solidFill>
              </a:rPr>
              <a:t>Azure</a:t>
            </a:r>
            <a:r>
              <a:rPr lang="nl-NL" b="1" dirty="0">
                <a:solidFill>
                  <a:srgbClr val="0070C0"/>
                </a:solidFill>
              </a:rPr>
              <a:t> Monitoring &amp; Log Analytics - meten is weten</a:t>
            </a:r>
            <a:br>
              <a:rPr lang="nl-NL" b="1" dirty="0">
                <a:solidFill>
                  <a:srgbClr val="0070C0"/>
                </a:solidFill>
              </a:rPr>
            </a:br>
            <a:endParaRPr lang="nl-NL" b="1" dirty="0">
              <a:solidFill>
                <a:srgbClr val="0070C0"/>
              </a:solidFill>
            </a:endParaRPr>
          </a:p>
          <a:p>
            <a:pPr lvl="1"/>
            <a:r>
              <a:rPr lang="nl-NL" dirty="0" err="1"/>
              <a:t>Azure</a:t>
            </a:r>
            <a:r>
              <a:rPr lang="nl-NL" dirty="0"/>
              <a:t> Application </a:t>
            </a:r>
            <a:r>
              <a:rPr lang="nl-NL" dirty="0" err="1"/>
              <a:t>Insight</a:t>
            </a:r>
            <a:r>
              <a:rPr lang="nl-NL" dirty="0"/>
              <a:t>, Log Analytics, Monitoring</a:t>
            </a:r>
          </a:p>
          <a:p>
            <a:pPr lvl="1"/>
            <a:r>
              <a:rPr lang="nl-NL" dirty="0"/>
              <a:t>Detecteren, analyseren, rapporteren (en voorkomen), dashboard inrichting en alarm-configuratie, hybride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 on </a:t>
            </a:r>
            <a:r>
              <a:rPr lang="nl-NL" dirty="0" err="1">
                <a:sym typeface="Wingdings" panose="05000000000000000000" pitchFamily="2" charset="2"/>
              </a:rPr>
              <a:t>prem</a:t>
            </a:r>
            <a:r>
              <a:rPr lang="nl-NL" dirty="0">
                <a:sym typeface="Wingdings" panose="05000000000000000000" pitchFamily="2" charset="2"/>
              </a:rPr>
              <a:t>, demo</a:t>
            </a:r>
            <a:br>
              <a:rPr lang="nl-NL" b="1" dirty="0">
                <a:solidFill>
                  <a:srgbClr val="0070C0"/>
                </a:solidFill>
              </a:rPr>
            </a:br>
            <a:endParaRPr lang="nl-NL" b="1" dirty="0">
              <a:solidFill>
                <a:srgbClr val="0070C0"/>
              </a:solidFill>
            </a:endParaRPr>
          </a:p>
          <a:p>
            <a:r>
              <a:rPr lang="nl-NL" i="1" dirty="0"/>
              <a:t>Donderdag 30 april – 17.00-18.00 uur – </a:t>
            </a:r>
            <a:r>
              <a:rPr lang="nl-NL" i="1" dirty="0" err="1"/>
              <a:t>Tomasz</a:t>
            </a:r>
            <a:r>
              <a:rPr lang="nl-NL" i="1" dirty="0"/>
              <a:t> </a:t>
            </a:r>
            <a:r>
              <a:rPr lang="nl-NL" i="1" dirty="0" err="1"/>
              <a:t>Brzezinski</a:t>
            </a:r>
            <a:r>
              <a:rPr lang="nl-NL" dirty="0"/>
              <a:t> </a:t>
            </a:r>
            <a:br>
              <a:rPr lang="nl-NL" dirty="0"/>
            </a:br>
            <a:r>
              <a:rPr lang="en-US" b="1" dirty="0">
                <a:solidFill>
                  <a:srgbClr val="0070C0"/>
                </a:solidFill>
              </a:rPr>
              <a:t>Picking the right Service for Integration, Workflow Orchestration and other Automation Tasks on Azure – what, when, how?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LogicApps</a:t>
            </a:r>
            <a:r>
              <a:rPr lang="en-US" dirty="0"/>
              <a:t>, Function Apps, Power Automate (</a:t>
            </a:r>
            <a:r>
              <a:rPr lang="en-US" dirty="0" err="1"/>
              <a:t>fka</a:t>
            </a:r>
            <a:r>
              <a:rPr lang="en-US" dirty="0"/>
              <a:t> Flow), Web Jobs</a:t>
            </a:r>
          </a:p>
          <a:p>
            <a:pPr lvl="1"/>
            <a:r>
              <a:rPr lang="en-US" dirty="0"/>
              <a:t>Serverless, low code, microservice, IoT, business process orchestration, total cost of ownership, coding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FA20D-BC9D-41EA-9874-64650584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2724B-563E-4C05-B271-27606C41136E}"/>
              </a:ext>
            </a:extLst>
          </p:cNvPr>
          <p:cNvSpPr/>
          <p:nvPr/>
        </p:nvSpPr>
        <p:spPr>
          <a:xfrm>
            <a:off x="7920576" y="1062170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i="1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Link</a:t>
            </a:r>
            <a:endParaRPr lang="en-NL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23920-D72F-42D3-A46A-8BAFD53EF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52" y="919899"/>
            <a:ext cx="546152" cy="5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DE5F09-F7A4-48D0-AE57-25413D8A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52" y="2755358"/>
            <a:ext cx="546152" cy="5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87869-5E37-4BC8-BE5B-6B2DDB1C12FE}"/>
              </a:ext>
            </a:extLst>
          </p:cNvPr>
          <p:cNvSpPr/>
          <p:nvPr/>
        </p:nvSpPr>
        <p:spPr>
          <a:xfrm>
            <a:off x="7910715" y="2909792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u="sng" dirty="0">
                <a:solidFill>
                  <a:srgbClr val="0563C1"/>
                </a:solidFill>
                <a:latin typeface="Arial" panose="020B0604020202020204" pitchFamily="34" charset="0"/>
              </a:rPr>
              <a:t>Link</a:t>
            </a:r>
            <a:endParaRPr lang="en-NL" sz="1100" i="1" u="sng" dirty="0">
              <a:solidFill>
                <a:srgbClr val="0563C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8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purl.org/dc/terms/"/>
    <ds:schemaRef ds:uri="http://schemas.microsoft.com/office/2006/documentManagement/types"/>
    <ds:schemaRef ds:uri="c0096d71-547d-4042-b14d-b0c176c18ef9"/>
    <ds:schemaRef ds:uri="c4a3eb09-d3f0-4928-b094-498861f3a0e3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10568</TotalTime>
  <Words>2171</Words>
  <Application>Microsoft Office PowerPoint</Application>
  <PresentationFormat>On-screen Show (16:9)</PresentationFormat>
  <Paragraphs>499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 Unicode MS</vt:lpstr>
      <vt:lpstr>Trebuchet MS Bold</vt:lpstr>
      <vt:lpstr>Calibri</vt:lpstr>
      <vt:lpstr>Lucida Console</vt:lpstr>
      <vt:lpstr>2_Office-thema</vt:lpstr>
      <vt:lpstr>Introducing Apache Kafka – Part Three  The Event Fabric  tying everything together</vt:lpstr>
      <vt:lpstr>Welcome</vt:lpstr>
      <vt:lpstr>Overview – Part Three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Maintaining Derived Data in Bounded Context using Data Change Events communicated cross cloud over Kafka </vt:lpstr>
      <vt:lpstr>Event Mesh to complement Service Mesh</vt:lpstr>
      <vt:lpstr>Event Mesh to complement Service Mesh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Axual Platform – makes Apache Kafka manageable </vt:lpstr>
      <vt:lpstr>Kafka Connect – Bridging technologies </vt:lpstr>
      <vt:lpstr>Kafka Connect Webinar – Morgenochtend (23 april) 11.00 uur</vt:lpstr>
      <vt:lpstr>Select Running Count  from &lt;stream of tweet events&gt;</vt:lpstr>
      <vt:lpstr>Continuous Queries on Streaming Data</vt:lpstr>
      <vt:lpstr>Alternatives for Apache Kafka’s  Distributed Streaming Event Platform</vt:lpstr>
      <vt:lpstr>Apache Pulsar</vt:lpstr>
      <vt:lpstr>Apache Pulsar</vt:lpstr>
      <vt:lpstr>Solace PubSub+ and Event Portal</vt:lpstr>
      <vt:lpstr>Solace PubSub+ and Event Portal</vt:lpstr>
      <vt:lpstr>Managed Kafka (-like) Cloud Offering</vt:lpstr>
      <vt:lpstr>Recap</vt:lpstr>
      <vt:lpstr>Summary</vt:lpstr>
      <vt:lpstr>Overview</vt:lpstr>
      <vt:lpstr>Lab 4</vt:lpstr>
      <vt:lpstr>Extended Lab Environment –  from docker-compose.yml =&gt; docker-compose-full-kafka-stack.yml</vt:lpstr>
      <vt:lpstr>Extended Lab Environment –  docker-compose-full-kafka-stack.yml</vt:lpstr>
      <vt:lpstr>Follow-Up Sessions</vt:lpstr>
      <vt:lpstr>Next steps</vt:lpstr>
      <vt:lpstr>Twee aanstaande Conclusion OnLine Meetup Sessies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136</cp:revision>
  <dcterms:created xsi:type="dcterms:W3CDTF">2015-09-09T07:34:14Z</dcterms:created>
  <dcterms:modified xsi:type="dcterms:W3CDTF">2020-04-21T19:15:05Z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